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9" r:id="rId1"/>
  </p:sldMasterIdLst>
  <p:notesMasterIdLst>
    <p:notesMasterId r:id="rId15"/>
  </p:notesMasterIdLst>
  <p:sldIdLst>
    <p:sldId id="256" r:id="rId2"/>
    <p:sldId id="257" r:id="rId3"/>
    <p:sldId id="259" r:id="rId4"/>
    <p:sldId id="264" r:id="rId5"/>
    <p:sldId id="268" r:id="rId6"/>
    <p:sldId id="260" r:id="rId7"/>
    <p:sldId id="269" r:id="rId8"/>
    <p:sldId id="270" r:id="rId9"/>
    <p:sldId id="266" r:id="rId10"/>
    <p:sldId id="261" r:id="rId11"/>
    <p:sldId id="265" r:id="rId12"/>
    <p:sldId id="267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1" id="{E00D7543-60B1-794E-AA86-EEFC1934CE4F}">
          <p14:sldIdLst>
            <p14:sldId id="256"/>
            <p14:sldId id="257"/>
            <p14:sldId id="259"/>
            <p14:sldId id="264"/>
            <p14:sldId id="268"/>
            <p14:sldId id="260"/>
            <p14:sldId id="269"/>
            <p14:sldId id="270"/>
            <p14:sldId id="266"/>
            <p14:sldId id="261"/>
            <p14:sldId id="265"/>
            <p14:sldId id="267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287" autoAdjust="0"/>
  </p:normalViewPr>
  <p:slideViewPr>
    <p:cSldViewPr snapToGrid="0" snapToObjects="1">
      <p:cViewPr varScale="1">
        <p:scale>
          <a:sx n="83" d="100"/>
          <a:sy n="83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60532-8C77-3E41-8ABB-51A75167753C}" type="datetimeFigureOut">
              <a:rPr lang="en-US" smtClean="0"/>
              <a:t>02.05.13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39D8F-4E27-2743-870D-AA2219D4E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38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Diagram Source:</a:t>
            </a:r>
          </a:p>
          <a:p>
            <a:r>
              <a:rPr lang="en-US" dirty="0" smtClean="0"/>
              <a:t>App-&gt;Mobile Proxy: Authentication Request</a:t>
            </a:r>
          </a:p>
          <a:p>
            <a:r>
              <a:rPr lang="en-US" dirty="0" smtClean="0"/>
              <a:t>Mobile Proxy-&gt;AAI </a:t>
            </a:r>
            <a:r>
              <a:rPr lang="en-US" dirty="0" err="1" smtClean="0"/>
              <a:t>IdP</a:t>
            </a:r>
            <a:r>
              <a:rPr lang="en-US" dirty="0" smtClean="0"/>
              <a:t>: Redirect</a:t>
            </a:r>
          </a:p>
          <a:p>
            <a:r>
              <a:rPr lang="en-US" dirty="0" smtClean="0"/>
              <a:t>AAI </a:t>
            </a:r>
            <a:r>
              <a:rPr lang="en-US" dirty="0" err="1" smtClean="0"/>
              <a:t>IdP</a:t>
            </a:r>
            <a:r>
              <a:rPr lang="en-US" dirty="0" smtClean="0"/>
              <a:t>-&gt;App: AAI Login Page</a:t>
            </a:r>
          </a:p>
          <a:p>
            <a:r>
              <a:rPr lang="en-US" dirty="0" smtClean="0"/>
              <a:t>App-&gt;AAI </a:t>
            </a:r>
            <a:r>
              <a:rPr lang="en-US" dirty="0" err="1" smtClean="0"/>
              <a:t>IdP</a:t>
            </a:r>
            <a:r>
              <a:rPr lang="en-US" dirty="0" smtClean="0"/>
              <a:t>: AAI Login</a:t>
            </a:r>
          </a:p>
          <a:p>
            <a:r>
              <a:rPr lang="en-US" dirty="0" smtClean="0"/>
              <a:t>AAI </a:t>
            </a:r>
            <a:r>
              <a:rPr lang="en-US" dirty="0" err="1" smtClean="0"/>
              <a:t>IdP</a:t>
            </a:r>
            <a:r>
              <a:rPr lang="en-US" dirty="0" smtClean="0"/>
              <a:t>-&gt;Mobile Proxy: Redirect</a:t>
            </a:r>
          </a:p>
          <a:p>
            <a:r>
              <a:rPr lang="en-US" dirty="0" smtClean="0"/>
              <a:t>Mobile Proxy-&gt;App: Access Token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39D8F-4E27-2743-870D-AA2219D4E3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36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User -&gt; Mobile Proxy : Navigate to alternative Login URL</a:t>
            </a:r>
          </a:p>
          <a:p>
            <a:r>
              <a:rPr lang="en-US" dirty="0" smtClean="0"/>
              <a:t>Mobile Proxy -&gt; AAI </a:t>
            </a:r>
            <a:r>
              <a:rPr lang="en-US" dirty="0" err="1" smtClean="0"/>
              <a:t>IdP</a:t>
            </a:r>
            <a:r>
              <a:rPr lang="en-US" dirty="0" smtClean="0"/>
              <a:t> : Redirect</a:t>
            </a:r>
          </a:p>
          <a:p>
            <a:r>
              <a:rPr lang="en-US" dirty="0" smtClean="0"/>
              <a:t>AAI </a:t>
            </a:r>
            <a:r>
              <a:rPr lang="en-US" dirty="0" err="1" smtClean="0"/>
              <a:t>IdP</a:t>
            </a:r>
            <a:r>
              <a:rPr lang="en-US" dirty="0" smtClean="0"/>
              <a:t> -&gt; User : Display AAI Login Page</a:t>
            </a:r>
          </a:p>
          <a:p>
            <a:r>
              <a:rPr lang="en-US" dirty="0" smtClean="0"/>
              <a:t>User -&gt; AAI </a:t>
            </a:r>
            <a:r>
              <a:rPr lang="en-US" dirty="0" err="1" smtClean="0"/>
              <a:t>IdP</a:t>
            </a:r>
            <a:r>
              <a:rPr lang="en-US" dirty="0" smtClean="0"/>
              <a:t> : AAI Login</a:t>
            </a:r>
          </a:p>
          <a:p>
            <a:r>
              <a:rPr lang="en-US" dirty="0" smtClean="0"/>
              <a:t>AAI </a:t>
            </a:r>
            <a:r>
              <a:rPr lang="en-US" dirty="0" err="1" smtClean="0"/>
              <a:t>IdP</a:t>
            </a:r>
            <a:r>
              <a:rPr lang="en-US" dirty="0" smtClean="0"/>
              <a:t> -&gt; Mobile Proxy : Redirect</a:t>
            </a:r>
          </a:p>
          <a:p>
            <a:r>
              <a:rPr lang="en-US" dirty="0" smtClean="0"/>
              <a:t>Mobile Proxy -&gt; User : Display Secret Code</a:t>
            </a:r>
          </a:p>
          <a:p>
            <a:r>
              <a:rPr lang="en-US" dirty="0" smtClean="0"/>
              <a:t>User -&gt; App : Enter Secret Code</a:t>
            </a:r>
          </a:p>
          <a:p>
            <a:r>
              <a:rPr lang="en-US" dirty="0" smtClean="0"/>
              <a:t>App -&gt; Mobile Proxy : Secret Code</a:t>
            </a:r>
          </a:p>
          <a:p>
            <a:r>
              <a:rPr lang="en-US" dirty="0" smtClean="0"/>
              <a:t>Mobile Proxy -&gt; App : Access Token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39D8F-4E27-2743-870D-AA2219D4E3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92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Diagram Source:</a:t>
            </a:r>
          </a:p>
          <a:p>
            <a:r>
              <a:rPr lang="en-US" dirty="0" smtClean="0"/>
              <a:t>App-&gt;Mobile Proxy: Attribute Query w/ Access Token</a:t>
            </a:r>
          </a:p>
          <a:p>
            <a:r>
              <a:rPr lang="en-US" dirty="0" smtClean="0"/>
              <a:t>Mobile Proxy-&gt;AAI </a:t>
            </a:r>
            <a:r>
              <a:rPr lang="en-US" dirty="0" err="1" smtClean="0"/>
              <a:t>IdP</a:t>
            </a:r>
            <a:r>
              <a:rPr lang="en-US" dirty="0" smtClean="0"/>
              <a:t>: Attribute Query w/ Persistent ID</a:t>
            </a:r>
          </a:p>
          <a:p>
            <a:r>
              <a:rPr lang="en-US" dirty="0" smtClean="0"/>
              <a:t>AAI </a:t>
            </a:r>
            <a:r>
              <a:rPr lang="en-US" dirty="0" err="1" smtClean="0"/>
              <a:t>IdP</a:t>
            </a:r>
            <a:r>
              <a:rPr lang="en-US" dirty="0" smtClean="0"/>
              <a:t>-&gt;Mobile Proxy: AAI Attributes</a:t>
            </a:r>
          </a:p>
          <a:p>
            <a:r>
              <a:rPr lang="en-US" dirty="0" smtClean="0"/>
              <a:t>Mobile Proxy-&gt;App: AAI Attributes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39D8F-4E27-2743-870D-AA2219D4E3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25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WITC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4000"/>
          </a:xfrm>
          <a:solidFill>
            <a:srgbClr val="00247D"/>
          </a:solidFill>
        </p:spPr>
        <p:txBody>
          <a:bodyPr anchor="b">
            <a:normAutofit/>
          </a:bodyPr>
          <a:lstStyle>
            <a:lvl1pPr marL="360000" algn="l">
              <a:defRPr sz="4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224000"/>
            <a:ext cx="9143999" cy="468198"/>
          </a:xfrm>
          <a:solidFill>
            <a:srgbClr val="00247D"/>
          </a:solidFill>
        </p:spPr>
        <p:txBody>
          <a:bodyPr wrap="none">
            <a:normAutofit/>
          </a:bodyPr>
          <a:lstStyle>
            <a:lvl1pPr marL="360000" indent="0">
              <a:buNone/>
              <a:defRPr sz="24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2400">
                <a:latin typeface="Helvetica Neue"/>
                <a:cs typeface="Helvetica Neue"/>
              </a:defRPr>
            </a:lvl2pPr>
            <a:lvl3pPr marL="914400" indent="0">
              <a:buNone/>
              <a:defRPr sz="2400">
                <a:latin typeface="Helvetica Neue"/>
                <a:cs typeface="Helvetica Neue"/>
              </a:defRPr>
            </a:lvl3pPr>
            <a:lvl4pPr marL="1371600" indent="0">
              <a:buNone/>
              <a:defRPr sz="2400">
                <a:latin typeface="Helvetica Neue"/>
                <a:cs typeface="Helvetica Neue"/>
              </a:defRPr>
            </a:lvl4pPr>
            <a:lvl5pPr marL="1828800" indent="0">
              <a:buNone/>
              <a:defRPr sz="2400">
                <a:latin typeface="Helvetica Neue"/>
                <a:cs typeface="Helvetica Neue"/>
              </a:defRPr>
            </a:lvl5pPr>
          </a:lstStyle>
          <a:p>
            <a:pPr lvl="0"/>
            <a:r>
              <a:rPr lang="en-GB" noProof="0" dirty="0" smtClean="0"/>
              <a:t>Click to edit subtitle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4470609" y="5494836"/>
            <a:ext cx="4187825" cy="387345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rgbClr val="00247D"/>
                </a:solidFill>
                <a:latin typeface="Arial"/>
                <a:cs typeface="Arial"/>
              </a:defRPr>
            </a:lvl1pPr>
            <a:lvl3pPr marL="914400" indent="0">
              <a:buFont typeface="Arial"/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noProof="0" dirty="0" smtClean="0"/>
              <a:t>Click to edit first and last name</a:t>
            </a:r>
          </a:p>
        </p:txBody>
      </p:sp>
      <p:pic>
        <p:nvPicPr>
          <p:cNvPr id="9" name="Picture 8" descr="Switch_20cm_rgb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11" b="39998"/>
          <a:stretch/>
        </p:blipFill>
        <p:spPr bwMode="auto">
          <a:xfrm>
            <a:off x="4572000" y="3808800"/>
            <a:ext cx="3789513" cy="720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lipArt Placeholder 3"/>
          <p:cNvSpPr>
            <a:spLocks noGrp="1"/>
          </p:cNvSpPr>
          <p:nvPr>
            <p:ph type="clipArt" sz="quarter" idx="16"/>
          </p:nvPr>
        </p:nvSpPr>
        <p:spPr>
          <a:xfrm>
            <a:off x="0" y="1760400"/>
            <a:ext cx="9144000" cy="1691998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noProof="0" smtClean="0"/>
              <a:t>Click icon to add clip art</a:t>
            </a:r>
            <a:endParaRPr lang="en-GB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359514" y="6401300"/>
            <a:ext cx="4212486" cy="311150"/>
          </a:xfrm>
        </p:spPr>
        <p:txBody>
          <a:bodyPr>
            <a:noAutofit/>
          </a:bodyPr>
          <a:lstStyle>
            <a:lvl1pPr marL="0" indent="0">
              <a:buNone/>
              <a:defRPr sz="1400" baseline="0">
                <a:solidFill>
                  <a:schemeClr val="tx2"/>
                </a:solidFill>
                <a:latin typeface="Arial"/>
                <a:cs typeface="Arial"/>
              </a:defRPr>
            </a:lvl1pPr>
            <a:lvl2pPr marL="358775" indent="0">
              <a:buNone/>
              <a:defRPr sz="1400">
                <a:solidFill>
                  <a:schemeClr val="tx2"/>
                </a:solidFill>
              </a:defRPr>
            </a:lvl2pPr>
            <a:lvl3pPr marL="623887" indent="0">
              <a:buNone/>
              <a:defRPr sz="1400">
                <a:solidFill>
                  <a:schemeClr val="tx2"/>
                </a:solidFill>
              </a:defRPr>
            </a:lvl3pPr>
            <a:lvl4pPr marL="895350" indent="0">
              <a:buNone/>
              <a:defRPr sz="1400">
                <a:solidFill>
                  <a:schemeClr val="tx2"/>
                </a:solidFill>
              </a:defRPr>
            </a:lvl4pPr>
            <a:lvl5pPr marL="1168400" indent="0">
              <a:buNone/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smtClean="0"/>
              <a:t>Location, presentation date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470400" y="5805978"/>
            <a:ext cx="4187825" cy="38735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00247D"/>
                </a:solidFill>
                <a:latin typeface="Arial"/>
                <a:cs typeface="Arial"/>
              </a:defRPr>
            </a:lvl1pPr>
            <a:lvl2pPr marL="179387" indent="0">
              <a:buNone/>
              <a:defRPr sz="2000">
                <a:solidFill>
                  <a:srgbClr val="00247D"/>
                </a:solidFill>
              </a:defRPr>
            </a:lvl2pPr>
            <a:lvl3pPr marL="358775" indent="0">
              <a:buNone/>
              <a:defRPr sz="2000">
                <a:solidFill>
                  <a:srgbClr val="00247D"/>
                </a:solidFill>
              </a:defRPr>
            </a:lvl3pPr>
            <a:lvl4pPr marL="538162" indent="0">
              <a:buNone/>
              <a:defRPr sz="2000">
                <a:solidFill>
                  <a:srgbClr val="00247D"/>
                </a:solidFill>
              </a:defRPr>
            </a:lvl4pPr>
            <a:lvl5pPr marL="717550" indent="0">
              <a:buNone/>
              <a:defRPr sz="2000">
                <a:solidFill>
                  <a:srgbClr val="00247D"/>
                </a:solidFill>
              </a:defRPr>
            </a:lvl5pPr>
          </a:lstStyle>
          <a:p>
            <a:pPr lvl="0"/>
            <a:r>
              <a:rPr lang="de-CH" dirty="0" smtClean="0"/>
              <a:t>Click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edit</a:t>
            </a:r>
            <a:r>
              <a:rPr lang="de-CH" dirty="0" smtClean="0"/>
              <a:t> e-mail </a:t>
            </a:r>
            <a:r>
              <a:rPr lang="de-CH" dirty="0" err="1" smtClean="0"/>
              <a:t>address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4812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0247D"/>
                </a:solidFill>
              </a:defRPr>
            </a:lvl1pPr>
          </a:lstStyle>
          <a:p>
            <a:fld id="{7D94E19C-65DB-B947-944C-35C6800AC3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719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8126" y="1557338"/>
            <a:ext cx="4104000" cy="46593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3663" y="1557338"/>
            <a:ext cx="4104000" cy="46593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0247D"/>
                </a:solidFill>
              </a:defRPr>
            </a:lvl1pPr>
          </a:lstStyle>
          <a:p>
            <a:fld id="{7D94E19C-65DB-B947-944C-35C6800AC389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144523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126" y="1557338"/>
            <a:ext cx="4104000" cy="827894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126" y="2268367"/>
            <a:ext cx="4104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2696" y="1557338"/>
            <a:ext cx="4104000" cy="827894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2696" y="2268367"/>
            <a:ext cx="4104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0247D"/>
                </a:solidFill>
              </a:defRPr>
            </a:lvl1pPr>
          </a:lstStyle>
          <a:p>
            <a:fld id="{7D94E19C-65DB-B947-944C-35C6800AC389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8854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126" y="1557338"/>
            <a:ext cx="4104000" cy="827894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126" y="2268367"/>
            <a:ext cx="4104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2696" y="1557338"/>
            <a:ext cx="4104000" cy="827894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2696" y="2268367"/>
            <a:ext cx="4104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0247D"/>
                </a:solidFill>
              </a:defRPr>
            </a:lvl1pPr>
          </a:lstStyle>
          <a:p>
            <a:fld id="{7D94E19C-65DB-B947-944C-35C6800AC389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553273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0247D"/>
                </a:solidFill>
              </a:defRPr>
            </a:lvl1pPr>
          </a:lstStyle>
          <a:p>
            <a:fld id="{7D94E19C-65DB-B947-944C-35C6800AC389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55763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0247D"/>
                </a:solidFill>
              </a:defRPr>
            </a:lvl1pPr>
          </a:lstStyle>
          <a:p>
            <a:fld id="{7D94E19C-65DB-B947-944C-35C6800AC389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11691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0606" y="274638"/>
            <a:ext cx="833619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606" y="1564584"/>
            <a:ext cx="8336194" cy="4652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pic>
        <p:nvPicPr>
          <p:cNvPr id="7" name="Picture 6" descr="SWITCH arrow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09" y="6356350"/>
            <a:ext cx="306705" cy="365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70437" y="6346334"/>
            <a:ext cx="1957123" cy="34846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GB" sz="1400" baseline="0" noProof="0" smtClean="0">
                <a:solidFill>
                  <a:srgbClr val="00247D"/>
                </a:solidFill>
                <a:latin typeface="Arial"/>
                <a:cs typeface="Arial"/>
              </a:rPr>
              <a:t>© 2011 SWITCH</a:t>
            </a:r>
            <a:endParaRPr lang="en-GB" sz="1400" baseline="0" noProof="0">
              <a:solidFill>
                <a:srgbClr val="00247D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947070" y="6356350"/>
            <a:ext cx="7397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47D"/>
                </a:solidFill>
                <a:latin typeface="Arial"/>
                <a:cs typeface="Arial"/>
              </a:defRPr>
            </a:lvl1pPr>
          </a:lstStyle>
          <a:p>
            <a:fld id="{7D94E19C-65DB-B947-944C-35C6800AC38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 descr="SWITCH arrow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09" y="6356350"/>
            <a:ext cx="306705" cy="3651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70437" y="6346334"/>
            <a:ext cx="1957123" cy="34846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GB" sz="1400" baseline="0" noProof="0" smtClean="0">
                <a:solidFill>
                  <a:srgbClr val="00247D"/>
                </a:solidFill>
                <a:latin typeface="Arial"/>
                <a:cs typeface="Arial"/>
              </a:rPr>
              <a:t>© 2011 SWITCH</a:t>
            </a:r>
            <a:endParaRPr lang="en-GB" sz="1400" baseline="0" noProof="0">
              <a:solidFill>
                <a:srgbClr val="00247D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2008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6" r:id="rId5"/>
    <p:sldLayoutId id="2147483694" r:id="rId6"/>
    <p:sldLayoutId id="2147483695" r:id="rId7"/>
  </p:sldLayoutIdLs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marL="0" indent="0" algn="l" defTabSz="457200" rtl="0" eaLnBrk="1" latinLnBrk="0" hangingPunct="1">
        <a:spcBef>
          <a:spcPct val="0"/>
        </a:spcBef>
        <a:buNone/>
        <a:defRPr sz="3600" b="1" i="0" kern="1200" baseline="0">
          <a:solidFill>
            <a:srgbClr val="000099"/>
          </a:solidFill>
          <a:latin typeface="Arial"/>
          <a:ea typeface="+mj-ea"/>
          <a:cs typeface="Arial"/>
        </a:defRPr>
      </a:lvl1pPr>
    </p:titleStyle>
    <p:bodyStyle>
      <a:lvl1pPr marL="179388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358775" indent="-179388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538163" indent="-179388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717550" indent="-179388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895350" indent="-1778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AAI for Apps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Using AAI with your Smartphone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Daniel Latzer</a:t>
            </a:r>
            <a:endParaRPr lang="en-US" dirty="0"/>
          </a:p>
        </p:txBody>
      </p:sp>
      <p:pic>
        <p:nvPicPr>
          <p:cNvPr id="8" name="ClipArt Placeholder 7" descr="Splash Image 15.png"/>
          <p:cNvPicPr>
            <a:picLocks noGrp="1" noChangeAspect="1"/>
          </p:cNvPicPr>
          <p:nvPr>
            <p:ph type="clipArt"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0" r="5600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Zürich, April 2013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err="1" smtClean="0"/>
              <a:t>daniel.latzer@switch.ch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36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 Retrieval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4E19C-65DB-B947-944C-35C6800AC389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00" y="1638300"/>
            <a:ext cx="8318500" cy="356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633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Lightweight OAuth2 Server to map an AAI Persistent-ID to an access token</a:t>
            </a:r>
          </a:p>
          <a:p>
            <a:pPr lvl="1"/>
            <a:r>
              <a:rPr lang="en-US" dirty="0" smtClean="0"/>
              <a:t>Provides REST/JSON interface</a:t>
            </a:r>
          </a:p>
          <a:p>
            <a:pPr lvl="1"/>
            <a:r>
              <a:rPr lang="en-US" dirty="0" smtClean="0"/>
              <a:t>Web interface for revoking access to specific tokens</a:t>
            </a:r>
          </a:p>
          <a:p>
            <a:pPr lvl="1"/>
            <a:r>
              <a:rPr lang="en-US" dirty="0" smtClean="0"/>
              <a:t>Supports multiple Apps with different </a:t>
            </a:r>
            <a:r>
              <a:rPr lang="en-US" smtClean="0"/>
              <a:t>attribute requirements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PHP 5.3</a:t>
            </a:r>
          </a:p>
          <a:p>
            <a:pPr lvl="1"/>
            <a:r>
              <a:rPr lang="en-US" dirty="0" smtClean="0"/>
              <a:t>MySQL</a:t>
            </a:r>
          </a:p>
          <a:p>
            <a:pPr lvl="1"/>
            <a:r>
              <a:rPr lang="en-US" dirty="0" smtClean="0"/>
              <a:t>Shibboleth 2.5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Proxy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4E19C-65DB-B947-944C-35C6800AC389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623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Sample application that can be used as basis for own App</a:t>
            </a:r>
          </a:p>
          <a:p>
            <a:endParaRPr lang="en-US" dirty="0" smtClean="0"/>
          </a:p>
          <a:p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2 login methods</a:t>
            </a:r>
          </a:p>
          <a:p>
            <a:pPr lvl="2"/>
            <a:r>
              <a:rPr lang="en-US" dirty="0" smtClean="0"/>
              <a:t>Via integrated mobile phone web browser</a:t>
            </a:r>
          </a:p>
          <a:p>
            <a:pPr lvl="2"/>
            <a:r>
              <a:rPr lang="en-US" dirty="0" smtClean="0"/>
              <a:t>Via a PC to support alternative login mechanisms like X.509</a:t>
            </a:r>
          </a:p>
          <a:p>
            <a:pPr lvl="2"/>
            <a:r>
              <a:rPr lang="en-US" dirty="0" smtClean="0"/>
              <a:t>Requires user to type a URL and a code or use QR code</a:t>
            </a:r>
          </a:p>
          <a:p>
            <a:pPr lvl="1"/>
            <a:r>
              <a:rPr lang="en-US" dirty="0" smtClean="0"/>
              <a:t>Retrieves up-to-date attributes from IdP via Mobile Proxy</a:t>
            </a:r>
          </a:p>
          <a:p>
            <a:pPr lvl="1"/>
            <a:r>
              <a:rPr lang="en-US" dirty="0" smtClean="0"/>
              <a:t>Retrieves application-specific data from a resource server</a:t>
            </a:r>
          </a:p>
          <a:p>
            <a:endParaRPr lang="en-US" dirty="0" smtClean="0"/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Android 2.2+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App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4E19C-65DB-B947-944C-35C6800AC389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406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Proxy and App were created as proof-of-concept</a:t>
            </a:r>
          </a:p>
          <a:p>
            <a:r>
              <a:rPr lang="en-US" dirty="0" smtClean="0"/>
              <a:t>BSD License</a:t>
            </a:r>
          </a:p>
          <a:p>
            <a:r>
              <a:rPr lang="en-US" dirty="0" smtClean="0"/>
              <a:t>Webpage and additional information</a:t>
            </a:r>
            <a:br>
              <a:rPr lang="en-US" dirty="0" smtClean="0"/>
            </a:br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err="1"/>
              <a:t>www.switch.ch</a:t>
            </a:r>
            <a:r>
              <a:rPr lang="en-US" dirty="0"/>
              <a:t>/</a:t>
            </a:r>
            <a:r>
              <a:rPr lang="en-US" dirty="0" err="1"/>
              <a:t>aai</a:t>
            </a:r>
            <a:r>
              <a:rPr lang="en-US" dirty="0"/>
              <a:t>/support/tools/</a:t>
            </a:r>
            <a:r>
              <a:rPr lang="en-US" dirty="0" err="1"/>
              <a:t>aai</a:t>
            </a:r>
            <a:r>
              <a:rPr lang="en-US" dirty="0"/>
              <a:t>-for-</a:t>
            </a:r>
            <a:r>
              <a:rPr lang="en-US" dirty="0" err="1"/>
              <a:t>apps.html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4E19C-65DB-B947-944C-35C6800AC389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42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Smartphone apps got very popular</a:t>
            </a:r>
          </a:p>
          <a:p>
            <a:r>
              <a:rPr lang="en-US" dirty="0" smtClean="0"/>
              <a:t>Universities want to develop their own apps</a:t>
            </a:r>
          </a:p>
          <a:p>
            <a:r>
              <a:rPr lang="en-US" dirty="0" smtClean="0"/>
              <a:t>No easy way to authenticate users in apps using AAI</a:t>
            </a:r>
          </a:p>
          <a:p>
            <a:pPr lvl="1"/>
            <a:r>
              <a:rPr lang="en-US" dirty="0" smtClean="0"/>
              <a:t>Either user has to log in on every app start</a:t>
            </a:r>
          </a:p>
          <a:p>
            <a:pPr lvl="1"/>
            <a:r>
              <a:rPr lang="en-US" dirty="0" smtClean="0"/>
              <a:t>Or the app stores the user credentials</a:t>
            </a:r>
          </a:p>
          <a:p>
            <a:pPr lvl="1"/>
            <a:r>
              <a:rPr lang="en-US" dirty="0" smtClean="0"/>
              <a:t>App emulates browser and performs login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4E19C-65DB-B947-944C-35C6800AC389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32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OAuth2 authentication server</a:t>
            </a:r>
          </a:p>
          <a:p>
            <a:r>
              <a:rPr lang="en-US" dirty="0" smtClean="0"/>
              <a:t>Mobile Proxy requests one initial AAI Login per app</a:t>
            </a:r>
          </a:p>
          <a:p>
            <a:pPr lvl="1"/>
            <a:r>
              <a:rPr lang="en-US" dirty="0" smtClean="0"/>
              <a:t>Creates OAuth2 Access token</a:t>
            </a:r>
          </a:p>
          <a:p>
            <a:r>
              <a:rPr lang="en-US" dirty="0" smtClean="0"/>
              <a:t>Access token is used to </a:t>
            </a:r>
          </a:p>
          <a:p>
            <a:pPr lvl="1"/>
            <a:r>
              <a:rPr lang="en-US" dirty="0" smtClean="0"/>
              <a:t>Authenticate with Mobile Proxy</a:t>
            </a:r>
          </a:p>
          <a:p>
            <a:pPr lvl="1"/>
            <a:r>
              <a:rPr lang="en-US" dirty="0" smtClean="0"/>
              <a:t>Retrieve up-to-date AAI attributes from Mobile Proxy</a:t>
            </a:r>
          </a:p>
          <a:p>
            <a:pPr lvl="1"/>
            <a:r>
              <a:rPr lang="en-US" dirty="0" smtClean="0"/>
              <a:t>Retrieve arbitrary protected resources from third party resource server</a:t>
            </a:r>
          </a:p>
          <a:p>
            <a:r>
              <a:rPr lang="en-US" dirty="0" smtClean="0"/>
              <a:t>Access token is valid for an extended period of time</a:t>
            </a:r>
          </a:p>
          <a:p>
            <a:pPr lvl="1"/>
            <a:r>
              <a:rPr lang="en-US" dirty="0" smtClean="0"/>
              <a:t>No need to log in every time you use the app</a:t>
            </a:r>
          </a:p>
          <a:p>
            <a:pPr lvl="1"/>
            <a:r>
              <a:rPr lang="en-US" dirty="0" smtClean="0"/>
              <a:t>May be revoked using a separate web interface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Solution: Mobile Proxy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4E19C-65DB-B947-944C-35C6800AC389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889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Framework to log in to a service using third-party credentials</a:t>
            </a:r>
          </a:p>
          <a:p>
            <a:r>
              <a:rPr lang="en-US" dirty="0" smtClean="0"/>
              <a:t>Exchanges user credentials for access tokens</a:t>
            </a:r>
          </a:p>
          <a:p>
            <a:pPr lvl="1"/>
            <a:r>
              <a:rPr lang="en-US" dirty="0" smtClean="0"/>
              <a:t>Credentials do not need to be stored</a:t>
            </a:r>
          </a:p>
          <a:p>
            <a:pPr lvl="1"/>
            <a:r>
              <a:rPr lang="en-US" dirty="0" smtClean="0"/>
              <a:t>Access tokens </a:t>
            </a:r>
            <a:r>
              <a:rPr lang="en-US" smtClean="0"/>
              <a:t>permissions can be </a:t>
            </a:r>
            <a:r>
              <a:rPr lang="en-US" dirty="0" smtClean="0"/>
              <a:t>limited to the </a:t>
            </a:r>
            <a:r>
              <a:rPr lang="en-US" smtClean="0"/>
              <a:t>necessary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OAuth2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4E19C-65DB-B947-944C-35C6800AC389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236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4E19C-65DB-B947-944C-35C6800AC389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9" name="Picture 8" descr="Technik_Geräte_Icon_hardware_einfac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640" y="2116815"/>
            <a:ext cx="891878" cy="1207189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4865319" y="4456064"/>
            <a:ext cx="1197865" cy="1103683"/>
            <a:chOff x="6749205" y="4656993"/>
            <a:chExt cx="1197865" cy="1103683"/>
          </a:xfrm>
        </p:grpSpPr>
        <p:pic>
          <p:nvPicPr>
            <p:cNvPr id="10" name="Picture 9" descr="Technik_Geräte_Icon_hardware_einfach_switchorange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9205" y="4656993"/>
              <a:ext cx="543605" cy="735789"/>
            </a:xfrm>
            <a:prstGeom prst="rect">
              <a:avLst/>
            </a:prstGeom>
          </p:spPr>
        </p:pic>
        <p:pic>
          <p:nvPicPr>
            <p:cNvPr id="11" name="Picture 10" descr="Technik_Geräte_Icon_hardware_einfach_switchorange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3465" y="4656993"/>
              <a:ext cx="543605" cy="735789"/>
            </a:xfrm>
            <a:prstGeom prst="rect">
              <a:avLst/>
            </a:prstGeom>
          </p:spPr>
        </p:pic>
        <p:pic>
          <p:nvPicPr>
            <p:cNvPr id="12" name="Picture 11" descr="Technik_Geräte_Icon_hardware_einfach_switchorange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1007" y="5024887"/>
              <a:ext cx="543605" cy="735789"/>
            </a:xfrm>
            <a:prstGeom prst="rect">
              <a:avLst/>
            </a:prstGeom>
          </p:spPr>
        </p:pic>
      </p:grpSp>
      <p:pic>
        <p:nvPicPr>
          <p:cNvPr id="14" name="Picture 13" descr="Technik_Geräte_Icon_hardware_einfach_switchblau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922" y="2116815"/>
            <a:ext cx="891878" cy="1207189"/>
          </a:xfrm>
          <a:prstGeom prst="rect">
            <a:avLst/>
          </a:prstGeom>
        </p:spPr>
      </p:pic>
      <p:pic>
        <p:nvPicPr>
          <p:cNvPr id="15" name="Picture 14" descr="Technik_Geräte_Icon_Iphon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88" y="3100081"/>
            <a:ext cx="831367" cy="1511065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1569010" y="1698927"/>
            <a:ext cx="2992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27746" y="1558746"/>
            <a:ext cx="1198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AAI </a:t>
            </a:r>
            <a:r>
              <a:rPr lang="en-US" dirty="0" smtClean="0"/>
              <a:t>Login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1569010" y="2116815"/>
            <a:ext cx="2992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314366" y="1980363"/>
            <a:ext cx="1617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Access </a:t>
            </a:r>
            <a:r>
              <a:rPr lang="en-US" dirty="0" smtClean="0"/>
              <a:t>Token</a:t>
            </a:r>
            <a:endParaRPr lang="en-US" dirty="0" smtClean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635649" y="4716109"/>
            <a:ext cx="2992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14366" y="4611146"/>
            <a:ext cx="1617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Access Token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1635649" y="5191853"/>
            <a:ext cx="2992276" cy="96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230267" y="5129206"/>
            <a:ext cx="1724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Protected </a:t>
            </a:r>
            <a:r>
              <a:rPr lang="en-US" dirty="0" smtClean="0"/>
              <a:t>Data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561286" y="5744413"/>
            <a:ext cx="191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Resource Server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760165" y="1558746"/>
            <a:ext cx="151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Mobile Proxy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906812" y="1558746"/>
            <a:ext cx="975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AAI </a:t>
            </a:r>
            <a:r>
              <a:rPr lang="en-US" dirty="0" err="1" smtClean="0"/>
              <a:t>IdP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5519579" y="3563799"/>
            <a:ext cx="0" cy="6986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19579" y="3893164"/>
            <a:ext cx="140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Verify Login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6063184" y="2665263"/>
            <a:ext cx="1528152" cy="96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063184" y="2674885"/>
            <a:ext cx="1596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AAI Attributes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665012" y="2865781"/>
            <a:ext cx="29922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1665012" y="3227918"/>
            <a:ext cx="2992276" cy="96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314366" y="2730749"/>
            <a:ext cx="1617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Access Token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63333" y="3139338"/>
            <a:ext cx="1596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AAI Attributes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860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 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4E19C-65DB-B947-944C-35C6800AC389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8207" y="1356328"/>
            <a:ext cx="506730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446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AAI login is complete, the </a:t>
            </a:r>
            <a:r>
              <a:rPr lang="en-US" dirty="0" err="1" smtClean="0"/>
              <a:t>IdP</a:t>
            </a:r>
            <a:r>
              <a:rPr lang="en-US" dirty="0" smtClean="0"/>
              <a:t> redirects back to the Mobile Proxy</a:t>
            </a:r>
          </a:p>
          <a:p>
            <a:r>
              <a:rPr lang="en-US" dirty="0" smtClean="0"/>
              <a:t>The Mobile Proxy then displays a Page with a refresh header, pointing to a custom URL scheme:</a:t>
            </a:r>
          </a:p>
          <a:p>
            <a:pPr lvl="1"/>
            <a:r>
              <a:rPr lang="en-US" dirty="0" err="1" smtClean="0"/>
              <a:t>uniapp</a:t>
            </a:r>
            <a:r>
              <a:rPr lang="en-US" dirty="0" smtClean="0"/>
              <a:t>://{app-name}/{</a:t>
            </a:r>
            <a:r>
              <a:rPr lang="en-US" dirty="0" err="1" smtClean="0"/>
              <a:t>access_token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uniapp</a:t>
            </a:r>
            <a:r>
              <a:rPr lang="en-US" dirty="0" smtClean="0"/>
              <a:t>://</a:t>
            </a:r>
            <a:r>
              <a:rPr lang="en-US" dirty="0"/>
              <a:t>demo/</a:t>
            </a:r>
            <a:r>
              <a:rPr lang="en-US" dirty="0" smtClean="0"/>
              <a:t>4yCjmdDlCtb8eWNNnmdrVKH1Kq1To0dVMLvu</a:t>
            </a:r>
          </a:p>
          <a:p>
            <a:r>
              <a:rPr lang="en-US" dirty="0" smtClean="0"/>
              <a:t>The mobile app is designed to react to this URL scheme and is opened.</a:t>
            </a:r>
          </a:p>
          <a:p>
            <a:r>
              <a:rPr lang="en-US" dirty="0" smtClean="0"/>
              <a:t>The access token is read out of the URL and stored in the app</a:t>
            </a:r>
          </a:p>
          <a:p>
            <a:r>
              <a:rPr lang="en-US" dirty="0" smtClean="0"/>
              <a:t>Login complete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Redirection from Browser To App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4E19C-65DB-B947-944C-35C6800AC389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382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3001"/>
          <a:stretch/>
        </p:blipFill>
        <p:spPr>
          <a:xfrm>
            <a:off x="1155700" y="827295"/>
            <a:ext cx="6819900" cy="561741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Desktop Login 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4E19C-65DB-B947-944C-35C6800AC389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737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SWITCHaai </a:t>
            </a:r>
            <a:r>
              <a:rPr lang="en-US" dirty="0" err="1" smtClean="0"/>
              <a:t>IdPs</a:t>
            </a:r>
            <a:r>
              <a:rPr lang="en-US" dirty="0" smtClean="0"/>
              <a:t> support stored </a:t>
            </a:r>
            <a:r>
              <a:rPr lang="en-US" dirty="0" err="1" smtClean="0"/>
              <a:t>persistentIDs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PersistentID</a:t>
            </a:r>
            <a:r>
              <a:rPr lang="en-US" dirty="0" smtClean="0"/>
              <a:t> stored in database with mapping to user's attributes</a:t>
            </a:r>
          </a:p>
          <a:p>
            <a:pPr lvl="1"/>
            <a:r>
              <a:rPr lang="en-US" dirty="0" smtClean="0"/>
              <a:t>Allows getting attributes for a user identified by </a:t>
            </a:r>
            <a:r>
              <a:rPr lang="en-US" dirty="0" err="1" smtClean="0"/>
              <a:t>persistentID</a:t>
            </a:r>
            <a:endParaRPr lang="en-US" dirty="0" smtClean="0"/>
          </a:p>
          <a:p>
            <a:pPr lvl="1"/>
            <a:r>
              <a:rPr lang="en-US" dirty="0" smtClean="0"/>
              <a:t>Attribute Query can be performed by SP without user interaction</a:t>
            </a:r>
          </a:p>
          <a:p>
            <a:pPr lvl="1"/>
            <a:r>
              <a:rPr lang="en-US" dirty="0" smtClean="0"/>
              <a:t>Query can only succeed if user has accessed service at least once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 to make Attribute Queries</a:t>
            </a:r>
          </a:p>
          <a:p>
            <a:pPr lvl="1"/>
            <a:r>
              <a:rPr lang="en-US" dirty="0" err="1" smtClean="0"/>
              <a:t>resolvertest</a:t>
            </a:r>
            <a:r>
              <a:rPr lang="en-US" dirty="0" smtClean="0"/>
              <a:t> binary can be used to make attribute queries</a:t>
            </a:r>
          </a:p>
          <a:p>
            <a:pPr lvl="2"/>
            <a:r>
              <a:rPr lang="en-US" dirty="0" smtClean="0"/>
              <a:t>bundled with Shibboleth but slow</a:t>
            </a:r>
          </a:p>
          <a:p>
            <a:pPr lvl="1"/>
            <a:r>
              <a:rPr lang="en-US" dirty="0" err="1" smtClean="0"/>
              <a:t>AttributeQuery</a:t>
            </a:r>
            <a:r>
              <a:rPr lang="en-US" dirty="0" smtClean="0"/>
              <a:t> Plugin </a:t>
            </a:r>
            <a:r>
              <a:rPr lang="en-US" dirty="0"/>
              <a:t>for </a:t>
            </a:r>
            <a:r>
              <a:rPr lang="en-US" dirty="0" smtClean="0"/>
              <a:t>Shibboleth 2.5</a:t>
            </a:r>
          </a:p>
          <a:p>
            <a:pPr lvl="2"/>
            <a:r>
              <a:rPr lang="en-US" dirty="0" smtClean="0"/>
              <a:t>Created by NII (</a:t>
            </a:r>
            <a:r>
              <a:rPr lang="en-US" dirty="0" err="1" smtClean="0"/>
              <a:t>GakuNin</a:t>
            </a:r>
            <a:r>
              <a:rPr lang="en-US" dirty="0" smtClean="0"/>
              <a:t> federation, JP) 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rovides a handler to make fast Attribute Queries via web</a:t>
            </a:r>
            <a:br>
              <a:rPr lang="en-US" dirty="0" smtClean="0"/>
            </a:br>
            <a:r>
              <a:rPr lang="en-US" dirty="0" smtClean="0"/>
              <a:t>/</a:t>
            </a:r>
            <a:r>
              <a:rPr lang="en-US" dirty="0" err="1" smtClean="0"/>
              <a:t>Shibboleth.sso</a:t>
            </a:r>
            <a:r>
              <a:rPr lang="en-US" dirty="0" smtClean="0"/>
              <a:t>/</a:t>
            </a:r>
            <a:r>
              <a:rPr lang="en-US" dirty="0" err="1" smtClean="0"/>
              <a:t>AttributeQuery?nameID</a:t>
            </a:r>
            <a:r>
              <a:rPr lang="en-US" dirty="0" smtClean="0"/>
              <a:t>=....&amp;</a:t>
            </a:r>
            <a:r>
              <a:rPr lang="en-US" dirty="0" err="1" smtClean="0"/>
              <a:t>entityID</a:t>
            </a:r>
            <a:r>
              <a:rPr lang="en-US" dirty="0" smtClean="0"/>
              <a:t>=....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AAI Attribute Query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4E19C-65DB-B947-944C-35C6800AC389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661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WITCH Colors 2011">
  <a:themeElements>
    <a:clrScheme name="SWITCH 1 1">
      <a:dk1>
        <a:srgbClr val="000000"/>
      </a:dk1>
      <a:lt1>
        <a:srgbClr val="FFFFFF"/>
      </a:lt1>
      <a:dk2>
        <a:srgbClr val="A3ABB1"/>
      </a:dk2>
      <a:lt2>
        <a:srgbClr val="CCD1D5"/>
      </a:lt2>
      <a:accent1>
        <a:srgbClr val="000099"/>
      </a:accent1>
      <a:accent2>
        <a:srgbClr val="F39900"/>
      </a:accent2>
      <a:accent3>
        <a:srgbClr val="FF004B"/>
      </a:accent3>
      <a:accent4>
        <a:srgbClr val="FFF000"/>
      </a:accent4>
      <a:accent5>
        <a:srgbClr val="7F91BF"/>
      </a:accent5>
      <a:accent6>
        <a:srgbClr val="F6C675"/>
      </a:accent6>
      <a:hlink>
        <a:srgbClr val="0099FF"/>
      </a:hlink>
      <a:folHlink>
        <a:srgbClr val="9900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SWITCH Colors 2011.thmx</Template>
  <TotalTime>5749</TotalTime>
  <Words>719</Words>
  <Application>Microsoft Macintosh PowerPoint</Application>
  <PresentationFormat>On-screen Show (4:3)</PresentationFormat>
  <Paragraphs>128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SWITCH Colors 2011</vt:lpstr>
      <vt:lpstr>AAI for Apps</vt:lpstr>
      <vt:lpstr>The Problem</vt:lpstr>
      <vt:lpstr>The Solution: Mobile Proxy</vt:lpstr>
      <vt:lpstr>OAuth2</vt:lpstr>
      <vt:lpstr>Architecture</vt:lpstr>
      <vt:lpstr>Login Flow</vt:lpstr>
      <vt:lpstr>Redirection from Browser To App</vt:lpstr>
      <vt:lpstr>Desktop Login Flow</vt:lpstr>
      <vt:lpstr>AAI Attribute Query</vt:lpstr>
      <vt:lpstr>Attribute Retrieval</vt:lpstr>
      <vt:lpstr>Mobile Proxy Overview</vt:lpstr>
      <vt:lpstr>Example App Overview</vt:lpstr>
      <vt:lpstr>Availability</vt:lpstr>
    </vt:vector>
  </TitlesOfParts>
  <Company>SWITCH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Proxy</dc:title>
  <dc:creator>Daniel Latzer</dc:creator>
  <cp:lastModifiedBy>Daniel Latzer</cp:lastModifiedBy>
  <cp:revision>43</cp:revision>
  <dcterms:created xsi:type="dcterms:W3CDTF">2013-04-10T13:07:03Z</dcterms:created>
  <dcterms:modified xsi:type="dcterms:W3CDTF">2013-05-02T11:14:57Z</dcterms:modified>
</cp:coreProperties>
</file>